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20"/>
  </p:notesMasterIdLst>
  <p:handoutMasterIdLst>
    <p:handoutMasterId r:id="rId21"/>
  </p:handoutMasterIdLst>
  <p:sldIdLst>
    <p:sldId id="378" r:id="rId2"/>
    <p:sldId id="380" r:id="rId3"/>
    <p:sldId id="420" r:id="rId4"/>
    <p:sldId id="381" r:id="rId5"/>
    <p:sldId id="424" r:id="rId6"/>
    <p:sldId id="417" r:id="rId7"/>
    <p:sldId id="425" r:id="rId8"/>
    <p:sldId id="426" r:id="rId9"/>
    <p:sldId id="427" r:id="rId10"/>
    <p:sldId id="428" r:id="rId11"/>
    <p:sldId id="429" r:id="rId12"/>
    <p:sldId id="430" r:id="rId13"/>
    <p:sldId id="416" r:id="rId14"/>
    <p:sldId id="396" r:id="rId15"/>
    <p:sldId id="421" r:id="rId16"/>
    <p:sldId id="422" r:id="rId17"/>
    <p:sldId id="423" r:id="rId18"/>
    <p:sldId id="411" r:id="rId19"/>
  </p:sldIdLst>
  <p:sldSz cx="12192000" cy="6858000"/>
  <p:notesSz cx="6858000" cy="9144000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420"/>
            <p14:sldId id="381"/>
            <p14:sldId id="424"/>
            <p14:sldId id="417"/>
            <p14:sldId id="425"/>
            <p14:sldId id="426"/>
            <p14:sldId id="427"/>
            <p14:sldId id="428"/>
            <p14:sldId id="429"/>
            <p14:sldId id="430"/>
            <p14:sldId id="416"/>
            <p14:sldId id="396"/>
            <p14:sldId id="421"/>
            <p14:sldId id="422"/>
            <p14:sldId id="423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28" autoAdjust="0"/>
    <p:restoredTop sz="93891" autoAdjust="0"/>
  </p:normalViewPr>
  <p:slideViewPr>
    <p:cSldViewPr snapToGrid="0" snapToObjects="1">
      <p:cViewPr varScale="1">
        <p:scale>
          <a:sx n="68" d="100"/>
          <a:sy n="68" d="100"/>
        </p:scale>
        <p:origin x="480" y="56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Ejer\Dropbox%20(IRIS%20Group)\IRIS%20Group%20Team%20Folder\Igangv&#230;rende%20projekter\Aalborg%20Universitet%20-%20effekter%20af%20samarbejde\Data\Registerdata\Databehandling%20-%20Aalborg%20-%20FoUoI%20samarbejd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Kommercial!$A$81</c:f>
              <c:strCache>
                <c:ptCount val="1"/>
                <c:pt idx="0">
                  <c:v>Aalborg University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Kommercial!$B$81:$Q$81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  <c:pt idx="5">
                  <c:v>7</c:v>
                </c:pt>
                <c:pt idx="6">
                  <c:v>14</c:v>
                </c:pt>
                <c:pt idx="7">
                  <c:v>37</c:v>
                </c:pt>
                <c:pt idx="8">
                  <c:v>18</c:v>
                </c:pt>
                <c:pt idx="9">
                  <c:v>21</c:v>
                </c:pt>
                <c:pt idx="10">
                  <c:v>35</c:v>
                </c:pt>
                <c:pt idx="11">
                  <c:v>23</c:v>
                </c:pt>
                <c:pt idx="12">
                  <c:v>27</c:v>
                </c:pt>
                <c:pt idx="13">
                  <c:v>40</c:v>
                </c:pt>
                <c:pt idx="14">
                  <c:v>50</c:v>
                </c:pt>
                <c:pt idx="15">
                  <c:v>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5A8-453D-A384-60D1597DE355}"/>
            </c:ext>
          </c:extLst>
        </c:ser>
        <c:ser>
          <c:idx val="1"/>
          <c:order val="1"/>
          <c:tx>
            <c:strRef>
              <c:f>Kommercial!$A$82</c:f>
              <c:strCache>
                <c:ptCount val="1"/>
                <c:pt idx="0">
                  <c:v>Other universities in total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Kommercial!$B$82:$Q$82</c:f>
              <c:numCache>
                <c:formatCode>General</c:formatCode>
                <c:ptCount val="16"/>
                <c:pt idx="0">
                  <c:v>10</c:v>
                </c:pt>
                <c:pt idx="1">
                  <c:v>31</c:v>
                </c:pt>
                <c:pt idx="2">
                  <c:v>20</c:v>
                </c:pt>
                <c:pt idx="3">
                  <c:v>26</c:v>
                </c:pt>
                <c:pt idx="4">
                  <c:v>33</c:v>
                </c:pt>
                <c:pt idx="5">
                  <c:v>67</c:v>
                </c:pt>
                <c:pt idx="6">
                  <c:v>92</c:v>
                </c:pt>
                <c:pt idx="7">
                  <c:v>46</c:v>
                </c:pt>
                <c:pt idx="8">
                  <c:v>59</c:v>
                </c:pt>
                <c:pt idx="9">
                  <c:v>48</c:v>
                </c:pt>
                <c:pt idx="10">
                  <c:v>61</c:v>
                </c:pt>
                <c:pt idx="11">
                  <c:v>73</c:v>
                </c:pt>
                <c:pt idx="12">
                  <c:v>64</c:v>
                </c:pt>
                <c:pt idx="13">
                  <c:v>88</c:v>
                </c:pt>
                <c:pt idx="14">
                  <c:v>60</c:v>
                </c:pt>
                <c:pt idx="15">
                  <c:v>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5A8-453D-A384-60D1597DE3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842112"/>
        <c:axId val="32843648"/>
      </c:lineChart>
      <c:catAx>
        <c:axId val="32842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2843648"/>
        <c:crosses val="autoZero"/>
        <c:auto val="1"/>
        <c:lblAlgn val="ctr"/>
        <c:lblOffset val="100"/>
        <c:noMultiLvlLbl val="0"/>
      </c:catAx>
      <c:valAx>
        <c:axId val="32843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2842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32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60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197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63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65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503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80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96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endParaRPr lang="da-DK"/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Text enthält.&#10;&#10;Mit hoher Zuverlässigkeit generierte Beschreibung">
            <a:extLst>
              <a:ext uri="{FF2B5EF4-FFF2-40B4-BE49-F238E27FC236}">
                <a16:creationId xmlns:a16="http://schemas.microsoft.com/office/drawing/2014/main" id="{2A246994-E9AE-409E-8199-EFA19A1F7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46" y="1318437"/>
            <a:ext cx="5371816" cy="4132635"/>
          </a:xfrm>
          <a:prstGeom prst="rect">
            <a:avLst/>
          </a:prstGeom>
        </p:spPr>
      </p:pic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Perturb &amp; Observe technique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7B1952-826B-4C4C-A5A0-D10DB72E0A3C}"/>
              </a:ext>
            </a:extLst>
          </p:cNvPr>
          <p:cNvSpPr txBox="1"/>
          <p:nvPr/>
        </p:nvSpPr>
        <p:spPr>
          <a:xfrm>
            <a:off x="1219179" y="5440465"/>
            <a:ext cx="403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/>
              <a:t>P-V curve from a PV panel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64B0EBCF-33A8-460F-8091-21A15438BF1D}"/>
                  </a:ext>
                </a:extLst>
              </p:cNvPr>
              <p:cNvSpPr txBox="1"/>
              <p:nvPr/>
            </p:nvSpPr>
            <p:spPr>
              <a:xfrm flipH="1">
                <a:off x="5959189" y="1472166"/>
                <a:ext cx="6108555" cy="25237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spc="300" dirty="0"/>
                  <a:t>1. Power </a:t>
                </a:r>
                <a:r>
                  <a:rPr lang="de-DE" sz="2000" b="1" spc="300" dirty="0" err="1"/>
                  <a:t>evalution</a:t>
                </a:r>
                <a:endParaRPr lang="de-DE" sz="2000" spc="300" dirty="0"/>
              </a:p>
              <a:p>
                <a:endParaRPr lang="de-DE" sz="2000" spc="300" dirty="0"/>
              </a:p>
              <a:p>
                <a:r>
                  <a:rPr lang="de-DE" sz="2000" spc="300" dirty="0"/>
                  <a:t>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1" i="1" spc="3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b="1" spc="30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de-DE" sz="2000" b="1" spc="30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de-DE" sz="2000" b="1" spc="300" dirty="0"/>
                  <a:t> </a:t>
                </a:r>
                <a:r>
                  <a:rPr lang="de-DE" sz="2000" spc="300" dirty="0"/>
                  <a:t>&gt;</a:t>
                </a:r>
                <a:r>
                  <a:rPr lang="de-DE" sz="2000" b="1" spc="3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1" i="1" spc="3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b="1" spc="30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de-DE" sz="2000" b="1" spc="30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sz="2000" b="1" spc="30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de-DE" sz="2000" b="1" spc="300" dirty="0"/>
                  <a:t> </a:t>
                </a:r>
                <a:r>
                  <a:rPr lang="de-DE" sz="2000" spc="300" dirty="0"/>
                  <a:t>     moving </a:t>
                </a:r>
                <a:r>
                  <a:rPr lang="de-DE" sz="2000" spc="300" dirty="0" err="1"/>
                  <a:t>to</a:t>
                </a:r>
                <a:r>
                  <a:rPr lang="de-DE" sz="2000" spc="300" dirty="0"/>
                  <a:t> MPP</a:t>
                </a:r>
              </a:p>
              <a:p>
                <a:endParaRPr lang="de-DE" sz="2000" b="1" spc="300" dirty="0"/>
              </a:p>
              <a:p>
                <a:r>
                  <a:rPr lang="de-DE" sz="2000" b="1" spc="300" dirty="0"/>
                  <a:t>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1" i="1" spc="3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b="1" spc="30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de-DE" sz="2000" b="1" spc="30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de-DE" sz="2000" b="1" spc="300" dirty="0"/>
                  <a:t> </a:t>
                </a:r>
                <a:r>
                  <a:rPr lang="de-DE" sz="2000" spc="300" dirty="0"/>
                  <a:t>&lt;</a:t>
                </a:r>
                <a:r>
                  <a:rPr lang="de-DE" sz="2000" b="1" spc="3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1" i="1" spc="3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b="1" spc="30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de-DE" sz="2000" b="1" spc="30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de-DE" sz="2000" b="1" spc="30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de-DE" sz="2000" b="0" i="0" spc="30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2000" spc="300" dirty="0"/>
                  <a:t>     moving </a:t>
                </a:r>
                <a:r>
                  <a:rPr lang="de-DE" sz="2000" spc="300" dirty="0" err="1"/>
                  <a:t>away</a:t>
                </a:r>
                <a:r>
                  <a:rPr lang="de-DE" sz="2000" spc="300" dirty="0"/>
                  <a:t> </a:t>
                </a:r>
                <a:r>
                  <a:rPr lang="de-DE" sz="2000" spc="300" dirty="0" err="1"/>
                  <a:t>from</a:t>
                </a:r>
                <a:r>
                  <a:rPr lang="de-DE" sz="2000" spc="300" dirty="0"/>
                  <a:t> MPP</a:t>
                </a:r>
              </a:p>
              <a:p>
                <a:endParaRPr lang="de-DE" sz="2000" spc="300" dirty="0"/>
              </a:p>
              <a:p>
                <a:r>
                  <a:rPr lang="de-DE" sz="2000" b="1" spc="300" dirty="0"/>
                  <a:t>2. </a:t>
                </a:r>
                <a:r>
                  <a:rPr lang="de-DE" sz="2000" b="1" spc="300" dirty="0" err="1"/>
                  <a:t>Voltage</a:t>
                </a:r>
                <a:r>
                  <a:rPr lang="de-DE" sz="2000" b="1" spc="300" dirty="0"/>
                  <a:t> </a:t>
                </a:r>
                <a:r>
                  <a:rPr lang="de-DE" sz="2000" b="1" spc="300" dirty="0" err="1"/>
                  <a:t>evalution</a:t>
                </a:r>
                <a:endParaRPr lang="de-DE" spc="300" dirty="0"/>
              </a:p>
              <a:p>
                <a:r>
                  <a:rPr lang="de-DE" spc="300" dirty="0"/>
                  <a:t>   </a:t>
                </a:r>
                <a:endParaRPr lang="en-US" sz="2000" dirty="0"/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64B0EBCF-33A8-460F-8091-21A15438BF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5959189" y="1472166"/>
                <a:ext cx="6108555" cy="2523768"/>
              </a:xfrm>
              <a:prstGeom prst="rect">
                <a:avLst/>
              </a:prstGeom>
              <a:blipFill>
                <a:blip r:embed="rId4"/>
                <a:stretch>
                  <a:fillRect l="-1098" t="-9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Multiplikationszeichen 13">
            <a:extLst>
              <a:ext uri="{FF2B5EF4-FFF2-40B4-BE49-F238E27FC236}">
                <a16:creationId xmlns:a16="http://schemas.microsoft.com/office/drawing/2014/main" id="{0D0F4732-D839-4786-AC4A-FAA937AA32A4}"/>
              </a:ext>
            </a:extLst>
          </p:cNvPr>
          <p:cNvSpPr/>
          <p:nvPr/>
        </p:nvSpPr>
        <p:spPr>
          <a:xfrm>
            <a:off x="4681869" y="1535899"/>
            <a:ext cx="350875" cy="369332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6" name="Tabel 3">
                <a:extLst>
                  <a:ext uri="{FF2B5EF4-FFF2-40B4-BE49-F238E27FC236}">
                    <a16:creationId xmlns:a16="http://schemas.microsoft.com/office/drawing/2014/main" id="{C84C182C-E126-4220-9BBD-94CDE0758B7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0948885"/>
                  </p:ext>
                </p:extLst>
              </p:nvPr>
            </p:nvGraphicFramePr>
            <p:xfrm>
              <a:off x="5892208" y="3744338"/>
              <a:ext cx="6147183" cy="19365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49061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049061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  <a:gridCol w="2049061">
                      <a:extLst>
                        <a:ext uri="{9D8B030D-6E8A-4147-A177-3AD203B41FA5}">
                          <a16:colId xmlns:a16="http://schemas.microsoft.com/office/drawing/2014/main" val="1336600306"/>
                        </a:ext>
                      </a:extLst>
                    </a:gridCol>
                  </a:tblGrid>
                  <a:tr h="534498">
                    <a:tc>
                      <a:txBody>
                        <a:bodyPr/>
                        <a:lstStyle/>
                        <a:p>
                          <a:endParaRPr lang="da-DK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oMath>
                          </a14:m>
                          <a:r>
                            <a:rPr lang="de-DE" sz="2000" b="1" spc="300" dirty="0"/>
                            <a:t> </a:t>
                          </a:r>
                          <a:r>
                            <a:rPr lang="de-DE" sz="2000" spc="300" dirty="0"/>
                            <a:t>&gt;</a:t>
                          </a:r>
                          <a:r>
                            <a:rPr lang="de-DE" sz="2000" b="1" spc="300" dirty="0"/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oMath>
                          </a14:m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oMath>
                          </a14:m>
                          <a:r>
                            <a:rPr lang="de-DE" sz="2000" b="1" spc="300" dirty="0"/>
                            <a:t> &lt;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oMath>
                          </a14:m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979882"/>
                      </a:ext>
                    </a:extLst>
                  </a:tr>
                  <a:tr h="534498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oMath>
                          </a14:m>
                          <a:r>
                            <a:rPr lang="de-DE" sz="2000" b="1" spc="300" dirty="0"/>
                            <a:t> &gt;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oMath>
                          </a14:m>
                          <a:endParaRPr lang="da-DK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36959784"/>
                      </a:ext>
                    </a:extLst>
                  </a:tr>
                  <a:tr h="534498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oMath>
                          </a14:m>
                          <a:r>
                            <a:rPr lang="de-DE" sz="2000" b="1" spc="300" dirty="0"/>
                            <a:t> &lt;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oMath>
                          </a14:m>
                          <a:endParaRPr lang="da-DK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9303872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6" name="Tabel 3">
                <a:extLst>
                  <a:ext uri="{FF2B5EF4-FFF2-40B4-BE49-F238E27FC236}">
                    <a16:creationId xmlns:a16="http://schemas.microsoft.com/office/drawing/2014/main" id="{C84C182C-E126-4220-9BBD-94CDE0758B7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0948885"/>
                  </p:ext>
                </p:extLst>
              </p:nvPr>
            </p:nvGraphicFramePr>
            <p:xfrm>
              <a:off x="5892208" y="3744338"/>
              <a:ext cx="6147183" cy="19365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49061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049061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  <a:gridCol w="2049061">
                      <a:extLst>
                        <a:ext uri="{9D8B030D-6E8A-4147-A177-3AD203B41FA5}">
                          <a16:colId xmlns:a16="http://schemas.microsoft.com/office/drawing/2014/main" val="1336600306"/>
                        </a:ext>
                      </a:extLst>
                    </a:gridCol>
                  </a:tblGrid>
                  <a:tr h="534498">
                    <a:tc>
                      <a:txBody>
                        <a:bodyPr/>
                        <a:lstStyle/>
                        <a:p>
                          <a:endParaRPr lang="da-DK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100000" t="-4545" r="-101187" b="-282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200595" t="-4545" r="-1488" b="-282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5979882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298" t="-80000" r="-201786" b="-1165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36959784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298" t="-180000" r="-201786" b="-165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9303872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Pfeil: nach rechts 3">
            <a:extLst>
              <a:ext uri="{FF2B5EF4-FFF2-40B4-BE49-F238E27FC236}">
                <a16:creationId xmlns:a16="http://schemas.microsoft.com/office/drawing/2014/main" id="{E0090DC6-A346-4F74-9EBF-A4947A66A3BA}"/>
              </a:ext>
            </a:extLst>
          </p:cNvPr>
          <p:cNvSpPr/>
          <p:nvPr/>
        </p:nvSpPr>
        <p:spPr>
          <a:xfrm>
            <a:off x="7774482" y="2138250"/>
            <a:ext cx="527901" cy="35820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2BBE4234-1462-499E-AB57-CA0B71F9B00F}"/>
              </a:ext>
            </a:extLst>
          </p:cNvPr>
          <p:cNvSpPr/>
          <p:nvPr/>
        </p:nvSpPr>
        <p:spPr>
          <a:xfrm>
            <a:off x="7774482" y="2731085"/>
            <a:ext cx="527901" cy="35820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95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11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Perturb &amp; Observe technique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540392" y="1535899"/>
            <a:ext cx="1204855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pc="300" dirty="0"/>
              <a:t>Pro: </a:t>
            </a:r>
            <a:r>
              <a:rPr lang="en-US" b="1" spc="300" dirty="0"/>
              <a:t>required computing power  is low (simplest implementation)</a:t>
            </a:r>
            <a:endParaRPr lang="de-DE" b="1" spc="300" dirty="0"/>
          </a:p>
          <a:p>
            <a:endParaRPr lang="de-DE" b="1" spc="300" dirty="0"/>
          </a:p>
          <a:p>
            <a:endParaRPr lang="de-DE" b="1" spc="300" dirty="0"/>
          </a:p>
          <a:p>
            <a:endParaRPr lang="de-DE" b="1" spc="300" dirty="0"/>
          </a:p>
          <a:p>
            <a:r>
              <a:rPr lang="de-DE" b="1" spc="300" dirty="0"/>
              <a:t>Contra: </a:t>
            </a:r>
            <a:r>
              <a:rPr lang="en-US" b="1" spc="300" dirty="0"/>
              <a:t>algorithm oscillates around MPP with fix step </a:t>
            </a:r>
          </a:p>
          <a:p>
            <a:r>
              <a:rPr lang="de-DE" b="1" spc="300" dirty="0"/>
              <a:t>	   </a:t>
            </a:r>
            <a:r>
              <a:rPr lang="en-US" b="1" spc="300" dirty="0"/>
              <a:t>(simplest implementation)</a:t>
            </a:r>
            <a:endParaRPr lang="de-DE" b="1" spc="300" dirty="0"/>
          </a:p>
          <a:p>
            <a:endParaRPr lang="de-DE" b="1" spc="300" dirty="0"/>
          </a:p>
          <a:p>
            <a:endParaRPr lang="de-DE" spc="300" dirty="0"/>
          </a:p>
          <a:p>
            <a:r>
              <a:rPr lang="de-DE" spc="300" dirty="0"/>
              <a:t>  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40128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3807765-B8CA-4F74-A6F8-DD5C85421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77" y="1107482"/>
            <a:ext cx="10330646" cy="4266916"/>
          </a:xfrm>
          <a:prstGeom prst="rect">
            <a:avLst/>
          </a:prstGeom>
        </p:spPr>
      </p:pic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12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2527271" y="5394943"/>
            <a:ext cx="713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Block diagram of the system including the MPPT</a:t>
            </a:r>
          </a:p>
        </p:txBody>
      </p:sp>
    </p:spTree>
    <p:extLst>
      <p:ext uri="{BB962C8B-B14F-4D97-AF65-F5344CB8AC3E}">
        <p14:creationId xmlns:p14="http://schemas.microsoft.com/office/powerpoint/2010/main" val="2317360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13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93305995-1B4E-4DC0-AD0A-FBBD9750C5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" y="1592576"/>
            <a:ext cx="4290064" cy="4290064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898D8A45-8B04-461F-819E-58F6F5D0D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892" y="1519541"/>
            <a:ext cx="4512023" cy="4512023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09ED0E04-5F96-4036-B8AC-BFCC34957C9B}"/>
              </a:ext>
            </a:extLst>
          </p:cNvPr>
          <p:cNvSpPr txBox="1"/>
          <p:nvPr/>
        </p:nvSpPr>
        <p:spPr>
          <a:xfrm>
            <a:off x="975360" y="5960171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/>
              <a:t>Add</a:t>
            </a:r>
            <a:r>
              <a:rPr lang="da-DK" dirty="0"/>
              <a:t> a </a:t>
            </a:r>
            <a:r>
              <a:rPr lang="da-DK" dirty="0" err="1"/>
              <a:t>nice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caption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have multiple </a:t>
            </a:r>
            <a:r>
              <a:rPr lang="da-DK" dirty="0" err="1"/>
              <a:t>figures</a:t>
            </a:r>
            <a:r>
              <a:rPr lang="da-DK" dirty="0"/>
              <a:t> at </a:t>
            </a:r>
            <a:r>
              <a:rPr lang="da-DK" dirty="0" err="1"/>
              <a:t>one</a:t>
            </a:r>
            <a:r>
              <a:rPr lang="da-DK" dirty="0"/>
              <a:t> slide</a:t>
            </a:r>
            <a:endParaRPr lang="en-US" dirty="0"/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94F9F3E4-A637-415C-8EBA-7F3B9DD44C26}"/>
              </a:ext>
            </a:extLst>
          </p:cNvPr>
          <p:cNvSpPr txBox="1"/>
          <p:nvPr/>
        </p:nvSpPr>
        <p:spPr>
          <a:xfrm>
            <a:off x="7232707" y="5919805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make sure that they are better aligned than this…</a:t>
            </a:r>
          </a:p>
        </p:txBody>
      </p:sp>
    </p:spTree>
    <p:extLst>
      <p:ext uri="{BB962C8B-B14F-4D97-AF65-F5344CB8AC3E}">
        <p14:creationId xmlns:p14="http://schemas.microsoft.com/office/powerpoint/2010/main" val="2229588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01924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95361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27726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06725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ladsholder til billede 1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/>
              <a:t>Thank you for your attention</a:t>
            </a:r>
          </a:p>
        </p:txBody>
      </p:sp>
      <p:sp>
        <p:nvSpPr>
          <p:cNvPr id="8" name="Pladsholder til tekst 7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/>
              <a:t>Questions?</a:t>
            </a:r>
          </a:p>
        </p:txBody>
      </p:sp>
      <p:grpSp>
        <p:nvGrpSpPr>
          <p:cNvPr id="5" name="Gruppe 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4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5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6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7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8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9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0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1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2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3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4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5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6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7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8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9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0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1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2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3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4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5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741192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n-GB"/>
              <a:t>GENERAL GUIDELINES</a:t>
            </a:r>
          </a:p>
          <a:p>
            <a:pPr rtl="0"/>
            <a:r>
              <a:rPr lang="en-GB"/>
              <a:t>STUDENTS</a:t>
            </a:r>
          </a:p>
          <a:p>
            <a:pPr rtl="0"/>
            <a:r>
              <a:rPr lang="en-GB"/>
              <a:t>PBL</a:t>
            </a:r>
          </a:p>
          <a:p>
            <a:pPr rtl="0"/>
            <a:r>
              <a:rPr lang="en-GB"/>
              <a:t>RESEARCH AND RANKING</a:t>
            </a:r>
          </a:p>
          <a:p>
            <a:pPr rtl="0"/>
            <a:r>
              <a:rPr lang="en-GB"/>
              <a:t>BUSINESS COLLABORATION</a:t>
            </a:r>
          </a:p>
          <a:p>
            <a:pPr rtl="0"/>
            <a:r>
              <a:rPr lang="en-GB"/>
              <a:t>STRATEGY 2016-21</a:t>
            </a:r>
            <a:endParaRPr lang="da-DK" dirty="0"/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Introduction, </a:t>
            </a:r>
            <a:r>
              <a:rPr lang="en-GB" dirty="0">
                <a:solidFill>
                  <a:srgbClr val="FF0000"/>
                </a:solidFill>
              </a:rPr>
              <a:t>change random picture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ladsholder til billede 12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423528" y="0"/>
            <a:ext cx="4753232" cy="6858000"/>
          </a:xfrm>
        </p:spPr>
      </p:pic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AAU – KNOWLEDGE FOR THE WORLD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61450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/>
              <a:t>All degree programmes and research activities at Aalborg University are </a:t>
            </a:r>
            <a:r>
              <a:rPr lang="en-GB" sz="1600" b="1" spc="300" dirty="0"/>
              <a:t>problem and project-based</a:t>
            </a:r>
            <a:r>
              <a:rPr lang="en-GB" sz="1600" spc="300" dirty="0"/>
              <a:t> and have an </a:t>
            </a:r>
            <a:r>
              <a:rPr lang="en-GB" sz="1600" b="1" spc="300" dirty="0"/>
              <a:t>interdisciplinary</a:t>
            </a:r>
            <a:r>
              <a:rPr lang="en-GB" sz="1600" spc="300" dirty="0"/>
              <a:t> focus. </a:t>
            </a:r>
            <a:endParaRPr lang="da-DK" sz="1600" b="1" spc="300" dirty="0"/>
          </a:p>
          <a:p>
            <a:pPr rtl="0"/>
            <a:endParaRPr lang="da-DK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Through strong interplay between staff and students and intense </a:t>
            </a:r>
            <a:r>
              <a:rPr lang="en-GB" sz="1600" b="1" spc="300" dirty="0"/>
              <a:t>collaboration</a:t>
            </a:r>
            <a:r>
              <a:rPr lang="en-GB" sz="1600" spc="300" dirty="0"/>
              <a:t> with public and private sectors, we offer degree programmes with a real-world approach and provide </a:t>
            </a:r>
            <a:r>
              <a:rPr lang="en-GB" sz="1600" b="1" spc="300" dirty="0"/>
              <a:t>world-class research</a:t>
            </a:r>
            <a:r>
              <a:rPr lang="en-GB" sz="1600" spc="300" dirty="0"/>
              <a:t>.</a:t>
            </a:r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This results in new insights, new solutions to societal challenges and </a:t>
            </a:r>
            <a:r>
              <a:rPr lang="en-GB" sz="1600" b="1" spc="300" dirty="0"/>
              <a:t>knowledge that changes the world</a:t>
            </a:r>
            <a:r>
              <a:rPr lang="en-GB" sz="1600" spc="3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58680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AAU – KNOWLEDGE FOR THE WORLD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61450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/>
              <a:t>All degree programmes and research activities at Aalborg University are </a:t>
            </a:r>
            <a:r>
              <a:rPr lang="en-GB" sz="1600" b="1" spc="300" dirty="0"/>
              <a:t>problem and project-based</a:t>
            </a:r>
            <a:r>
              <a:rPr lang="en-GB" sz="1600" spc="300" dirty="0"/>
              <a:t> and have an </a:t>
            </a:r>
            <a:r>
              <a:rPr lang="en-GB" sz="1600" b="1" spc="300" dirty="0"/>
              <a:t>interdisciplinary</a:t>
            </a:r>
            <a:r>
              <a:rPr lang="en-GB" sz="1600" spc="300" dirty="0"/>
              <a:t> focus. </a:t>
            </a:r>
            <a:endParaRPr lang="da-DK" sz="1600" b="1" spc="300" dirty="0"/>
          </a:p>
          <a:p>
            <a:pPr rtl="0"/>
            <a:endParaRPr lang="da-DK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Through strong interplay between staff and students and intense </a:t>
            </a:r>
            <a:r>
              <a:rPr lang="en-GB" sz="1600" b="1" spc="300" dirty="0"/>
              <a:t>collaboration</a:t>
            </a:r>
            <a:r>
              <a:rPr lang="en-GB" sz="1600" spc="300" dirty="0"/>
              <a:t> with public and private sectors, we offer degree programmes with a real-world approach and provide </a:t>
            </a:r>
            <a:r>
              <a:rPr lang="en-GB" sz="1600" b="1" spc="300" dirty="0"/>
              <a:t>world-class research</a:t>
            </a:r>
            <a:r>
              <a:rPr lang="en-GB" sz="1600" spc="300" dirty="0"/>
              <a:t>.</a:t>
            </a:r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This results in new insights, new solutions to societal challenges and </a:t>
            </a:r>
            <a:r>
              <a:rPr lang="en-GB" sz="1600" b="1" spc="300" dirty="0"/>
              <a:t>knowledge that changes the world</a:t>
            </a:r>
            <a:r>
              <a:rPr lang="en-GB" sz="1600" spc="300" dirty="0"/>
              <a:t>. </a:t>
            </a:r>
          </a:p>
        </p:txBody>
      </p:sp>
      <p:graphicFrame>
        <p:nvGraphicFramePr>
          <p:cNvPr id="7" name="Diagram 7">
            <a:extLst>
              <a:ext uri="{FF2B5EF4-FFF2-40B4-BE49-F238E27FC236}">
                <a16:creationId xmlns:a16="http://schemas.microsoft.com/office/drawing/2014/main" id="{00000000-0008-0000-0000-0000030000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5523052"/>
              </p:ext>
            </p:extLst>
          </p:nvPr>
        </p:nvGraphicFramePr>
        <p:xfrm>
          <a:off x="6951944" y="2017361"/>
          <a:ext cx="4668555" cy="34690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0271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143C0D65-504C-42D9-AE9E-CDCB6EEF5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4298318"/>
              </p:ext>
            </p:extLst>
          </p:nvPr>
        </p:nvGraphicFramePr>
        <p:xfrm>
          <a:off x="2032000" y="2555819"/>
          <a:ext cx="81280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13402386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932089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2046161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1913690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24792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holding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breath</a:t>
                      </a:r>
                      <a:r>
                        <a:rPr lang="da-DK" dirty="0"/>
                        <a:t> under </a:t>
                      </a:r>
                      <a:r>
                        <a:rPr lang="da-DK" dirty="0" err="1"/>
                        <a:t>water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without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criticizing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used</a:t>
                      </a:r>
                      <a:r>
                        <a:rPr lang="da-DK" dirty="0"/>
                        <a:t> for </a:t>
                      </a:r>
                      <a:r>
                        <a:rPr lang="da-DK" dirty="0" err="1"/>
                        <a:t>eating</a:t>
                      </a:r>
                      <a:r>
                        <a:rPr lang="da-DK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4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246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Thassilo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280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Aitor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2825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19:57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331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1096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5390093" cy="1474385"/>
          </a:xfrm>
        </p:spPr>
        <p:txBody>
          <a:bodyPr/>
          <a:lstStyle/>
          <a:p>
            <a:r>
              <a:rPr lang="en-US" dirty="0"/>
              <a:t>Problem statement and objectives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7B1952-826B-4C4C-A5A0-D10DB72E0A3C}"/>
              </a:ext>
            </a:extLst>
          </p:cNvPr>
          <p:cNvSpPr txBox="1"/>
          <p:nvPr/>
        </p:nvSpPr>
        <p:spPr>
          <a:xfrm>
            <a:off x="587373" y="1844675"/>
            <a:ext cx="1083199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spc="300" dirty="0"/>
              <a:t>How can a module integrated converter be designed to maximize </a:t>
            </a:r>
          </a:p>
          <a:p>
            <a:r>
              <a:rPr lang="en-US" sz="2000" b="1" i="1" spc="300" dirty="0"/>
              <a:t>the PV power generation under real conditions?</a:t>
            </a:r>
          </a:p>
          <a:p>
            <a:endParaRPr lang="de-DE" sz="1600" b="1" spc="300" dirty="0"/>
          </a:p>
          <a:p>
            <a:endParaRPr lang="de-DE" sz="1600" b="1" spc="300" dirty="0"/>
          </a:p>
          <a:p>
            <a:r>
              <a:rPr lang="en-US" b="1" spc="300" dirty="0"/>
              <a:t>Objectives: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pc="300" dirty="0"/>
              <a:t>Design a DC-DC converter for integration with a PV panel.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pc="300" dirty="0"/>
              <a:t>Implementation of an MPPT algorithm.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pc="300" dirty="0"/>
              <a:t>Hardware implementation of the MIC.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pc="300" dirty="0"/>
              <a:t>Test of the system and validation of the MIC.</a:t>
            </a:r>
            <a:endParaRPr lang="de-DE" spc="300" dirty="0"/>
          </a:p>
        </p:txBody>
      </p:sp>
    </p:spTree>
    <p:extLst>
      <p:ext uri="{BB962C8B-B14F-4D97-AF65-F5344CB8AC3E}">
        <p14:creationId xmlns:p14="http://schemas.microsoft.com/office/powerpoint/2010/main" val="3639924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5390093" cy="1474385"/>
          </a:xfrm>
        </p:spPr>
        <p:txBody>
          <a:bodyPr/>
          <a:lstStyle/>
          <a:p>
            <a:r>
              <a:rPr lang="en-US" dirty="0"/>
              <a:t>System requirements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el 3">
                <a:extLst>
                  <a:ext uri="{FF2B5EF4-FFF2-40B4-BE49-F238E27FC236}">
                    <a16:creationId xmlns:a16="http://schemas.microsoft.com/office/drawing/2014/main" id="{143C0D65-504C-42D9-AE9E-CDCB6EEF55F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56663932"/>
                  </p:ext>
                </p:extLst>
              </p:nvPr>
            </p:nvGraphicFramePr>
            <p:xfrm>
              <a:off x="457200" y="1489731"/>
              <a:ext cx="5757336" cy="297586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91832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865504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367597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Input of the converter</a:t>
                          </a:r>
                          <a:endParaRPr lang="en-US" sz="1600" kern="1200" spc="300" dirty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13243143"/>
                      </a:ext>
                    </a:extLst>
                  </a:tr>
                  <a:tr h="367597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6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300.4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[W]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8246870"/>
                      </a:ext>
                    </a:extLst>
                  </a:tr>
                  <a:tr h="367597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6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𝑜𝑐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45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74280064"/>
                      </a:ext>
                    </a:extLst>
                  </a:tr>
                  <a:tr h="367597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6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𝑠𝑐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8.67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2825534"/>
                      </a:ext>
                    </a:extLst>
                  </a:tr>
                  <a:tr h="367597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Output of the converter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7331988"/>
                      </a:ext>
                    </a:extLst>
                  </a:tr>
                  <a:tr h="379293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6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90 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82639302"/>
                      </a:ext>
                    </a:extLst>
                  </a:tr>
                  <a:tr h="379293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6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𝑚𝑖𝑛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24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1151769"/>
                      </a:ext>
                    </a:extLst>
                  </a:tr>
                  <a:tr h="379293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16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12.5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2854222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el 3">
                <a:extLst>
                  <a:ext uri="{FF2B5EF4-FFF2-40B4-BE49-F238E27FC236}">
                    <a16:creationId xmlns:a16="http://schemas.microsoft.com/office/drawing/2014/main" id="{143C0D65-504C-42D9-AE9E-CDCB6EEF55F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56663932"/>
                  </p:ext>
                </p:extLst>
              </p:nvPr>
            </p:nvGraphicFramePr>
            <p:xfrm>
              <a:off x="457200" y="1489731"/>
              <a:ext cx="5757336" cy="297586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91832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865504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367597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Input of the converter</a:t>
                          </a:r>
                          <a:endParaRPr lang="en-US" sz="1600" kern="1200" spc="300" dirty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13243143"/>
                      </a:ext>
                    </a:extLst>
                  </a:tr>
                  <a:tr h="36759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103279" r="-99789" b="-6114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300.4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[W]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8246870"/>
                      </a:ext>
                    </a:extLst>
                  </a:tr>
                  <a:tr h="36759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206667" r="-99789" b="-52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45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74280064"/>
                      </a:ext>
                    </a:extLst>
                  </a:tr>
                  <a:tr h="367597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301639" r="-99789" b="-4131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8.67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2825534"/>
                      </a:ext>
                    </a:extLst>
                  </a:tr>
                  <a:tr h="367597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Output of the converter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7331988"/>
                      </a:ext>
                    </a:extLst>
                  </a:tr>
                  <a:tr h="37929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491935" r="-99789" b="-20967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90 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82639302"/>
                      </a:ext>
                    </a:extLst>
                  </a:tr>
                  <a:tr h="37929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582540" r="-99789" b="-1063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24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1151769"/>
                      </a:ext>
                    </a:extLst>
                  </a:tr>
                  <a:tr h="379293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693548" r="-99789" b="-80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12.5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2854222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el 3">
                <a:extLst>
                  <a:ext uri="{FF2B5EF4-FFF2-40B4-BE49-F238E27FC236}">
                    <a16:creationId xmlns:a16="http://schemas.microsoft.com/office/drawing/2014/main" id="{FC21F96A-7452-4222-8B83-D6B27D84687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75498453"/>
                  </p:ext>
                </p:extLst>
              </p:nvPr>
            </p:nvGraphicFramePr>
            <p:xfrm>
              <a:off x="6318382" y="1489735"/>
              <a:ext cx="5731008" cy="297586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65504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865504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364480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Ripple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2967547"/>
                      </a:ext>
                    </a:extLst>
                  </a:tr>
                  <a:tr h="364480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600" kern="1200" spc="3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∆</m:t>
                                </m:r>
                                <m:r>
                                  <a:rPr lang="de-DE" sz="1600" kern="1200" spc="3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de-DE" sz="16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979882"/>
                      </a:ext>
                    </a:extLst>
                  </a:tr>
                  <a:tr h="364480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600" kern="1200" spc="3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∆</m:t>
                                </m:r>
                                <m:r>
                                  <a:rPr lang="de-DE" sz="1600" kern="1200" spc="3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de-DE" sz="16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𝑖𝑛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36959784"/>
                      </a:ext>
                    </a:extLst>
                  </a:tr>
                  <a:tr h="359705"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600" kern="1200" spc="3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∆</m:t>
                                </m:r>
                                <m:r>
                                  <a:rPr lang="de-DE" sz="1600" kern="1200" spc="30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de-DE" sz="1600" i="1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1600" kern="1200" spc="300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93038726"/>
                      </a:ext>
                    </a:extLst>
                  </a:tr>
                  <a:tr h="364480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PV system specification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36621109"/>
                      </a:ext>
                    </a:extLst>
                  </a:tr>
                  <a:tr h="448308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Minimum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</a:t>
                          </a:r>
                          <a:endParaRPr lang="en-US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44704809"/>
                      </a:ext>
                    </a:extLst>
                  </a:tr>
                  <a:tr h="448308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Maximum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15</a:t>
                          </a:r>
                          <a:endParaRPr lang="en-US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6209184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el 3">
                <a:extLst>
                  <a:ext uri="{FF2B5EF4-FFF2-40B4-BE49-F238E27FC236}">
                    <a16:creationId xmlns:a16="http://schemas.microsoft.com/office/drawing/2014/main" id="{FC21F96A-7452-4222-8B83-D6B27D84687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75498453"/>
                  </p:ext>
                </p:extLst>
              </p:nvPr>
            </p:nvGraphicFramePr>
            <p:xfrm>
              <a:off x="6318382" y="1489735"/>
              <a:ext cx="5731008" cy="297586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65504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865504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364480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Ripple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2967547"/>
                      </a:ext>
                    </a:extLst>
                  </a:tr>
                  <a:tr h="3644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12" t="-105000" r="-100637" b="-63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979882"/>
                      </a:ext>
                    </a:extLst>
                  </a:tr>
                  <a:tr h="3644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12" t="-205000" r="-100637" b="-53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36959784"/>
                      </a:ext>
                    </a:extLst>
                  </a:tr>
                  <a:tr h="359705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12" t="-310169" r="-100637" b="-44576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 </a:t>
                          </a:r>
                          <a:r>
                            <a:rPr lang="en-US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93038726"/>
                      </a:ext>
                    </a:extLst>
                  </a:tr>
                  <a:tr h="364480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PV system specification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36621109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Minimum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</a:t>
                          </a:r>
                          <a:endParaRPr lang="en-US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44704809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Maximum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16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15</a:t>
                          </a:r>
                          <a:endParaRPr lang="en-US" sz="16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6209184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087604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5760263" cy="1474385"/>
          </a:xfrm>
        </p:spPr>
        <p:txBody>
          <a:bodyPr/>
          <a:lstStyle/>
          <a:p>
            <a:r>
              <a:rPr lang="en-US" dirty="0"/>
              <a:t>Selection of topology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7B1952-826B-4C4C-A5A0-D10DB72E0A3C}"/>
              </a:ext>
            </a:extLst>
          </p:cNvPr>
          <p:cNvSpPr txBox="1"/>
          <p:nvPr/>
        </p:nvSpPr>
        <p:spPr>
          <a:xfrm>
            <a:off x="3382685" y="5379925"/>
            <a:ext cx="5426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/>
              <a:t>Non-inverting buck-boost converter</a:t>
            </a:r>
          </a:p>
        </p:txBody>
      </p:sp>
      <p:pic>
        <p:nvPicPr>
          <p:cNvPr id="7" name="Grafik 6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470259E2-B953-4809-947B-5339D245E4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256" y="1261875"/>
            <a:ext cx="7843485" cy="389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229908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0</TotalTime>
  <Words>488</Words>
  <Application>Microsoft Office PowerPoint</Application>
  <PresentationFormat>Breitbild</PresentationFormat>
  <Paragraphs>143</Paragraphs>
  <Slides>18</Slides>
  <Notes>9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4" baseType="lpstr">
      <vt:lpstr>Arial</vt:lpstr>
      <vt:lpstr>Calibri</vt:lpstr>
      <vt:lpstr>Cambria Math</vt:lpstr>
      <vt:lpstr>Montserrat Medium</vt:lpstr>
      <vt:lpstr>Wingdings</vt:lpstr>
      <vt:lpstr>AAU PowerPoint</vt:lpstr>
      <vt:lpstr>PowerPoint-Präsentation</vt:lpstr>
      <vt:lpstr>CONTENT</vt:lpstr>
      <vt:lpstr>Introduction, change random picture</vt:lpstr>
      <vt:lpstr>AAU – KNOWLEDGE FOR THE WORLD</vt:lpstr>
      <vt:lpstr>AAU – KNOWLEDGE FOR THE WORLD</vt:lpstr>
      <vt:lpstr>Time Management Table</vt:lpstr>
      <vt:lpstr>Problem statement and objectives</vt:lpstr>
      <vt:lpstr>System requirements</vt:lpstr>
      <vt:lpstr>Selection of topology</vt:lpstr>
      <vt:lpstr>Perturb &amp; Observe technique</vt:lpstr>
      <vt:lpstr>Perturb &amp; Observe technique</vt:lpstr>
      <vt:lpstr>Implementation</vt:lpstr>
      <vt:lpstr>Time Management Table</vt:lpstr>
      <vt:lpstr>Converter design, change random picture</vt:lpstr>
      <vt:lpstr>Converter design, change random picture</vt:lpstr>
      <vt:lpstr>Converter design, change random picture</vt:lpstr>
      <vt:lpstr>Converter design, change random picture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Thassilo Lang</cp:lastModifiedBy>
  <cp:revision>481</cp:revision>
  <cp:lastPrinted>2017-03-09T03:48:56Z</cp:lastPrinted>
  <dcterms:created xsi:type="dcterms:W3CDTF">2016-11-10T06:07:03Z</dcterms:created>
  <dcterms:modified xsi:type="dcterms:W3CDTF">2019-01-07T22:07:29Z</dcterms:modified>
</cp:coreProperties>
</file>